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9" r:id="rId3"/>
    <p:sldId id="257" r:id="rId4"/>
    <p:sldId id="258" r:id="rId5"/>
    <p:sldId id="260" r:id="rId6"/>
    <p:sldId id="261" r:id="rId7"/>
    <p:sldId id="262" r:id="rId8"/>
    <p:sldId id="263"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l-GR" smtClean="0"/>
              <a:t>Στυλ κύριου τίτλου</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EEA7E6FB-9160-4CBC-AD23-F0D224CC81B4}" type="datetimeFigureOut">
              <a:rPr lang="el-GR" smtClean="0"/>
              <a:pPr/>
              <a:t>28/6/2013</a:t>
            </a:fld>
            <a:endParaRPr lang="el-G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l-G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869B952-B8FB-459D-8D24-12C1262B706A}" type="slidenum">
              <a:rPr lang="el-GR" smtClean="0"/>
              <a:pPr/>
              <a:t>‹#›</a:t>
            </a:fld>
            <a:endParaRPr lang="el-G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EEA7E6FB-9160-4CBC-AD23-F0D224CC81B4}" type="datetimeFigureOut">
              <a:rPr lang="el-GR" smtClean="0"/>
              <a:pPr/>
              <a:t>28/6/2013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869B952-B8FB-459D-8D24-12C1262B706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l-GR" smtClean="0"/>
              <a:t>Στυλ κύριου τίτλου</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EEA7E6FB-9160-4CBC-AD23-F0D224CC81B4}" type="datetimeFigureOut">
              <a:rPr lang="el-GR" smtClean="0"/>
              <a:pPr/>
              <a:t>28/6/2013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869B952-B8FB-459D-8D24-12C1262B706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EEA7E6FB-9160-4CBC-AD23-F0D224CC81B4}" type="datetimeFigureOut">
              <a:rPr lang="el-GR" smtClean="0"/>
              <a:pPr/>
              <a:t>28/6/2013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869B952-B8FB-459D-8D24-12C1262B706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EEA7E6FB-9160-4CBC-AD23-F0D224CC81B4}" type="datetimeFigureOut">
              <a:rPr lang="el-GR" smtClean="0"/>
              <a:pPr/>
              <a:t>28/6/2013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869B952-B8FB-459D-8D24-12C1262B706A}"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5" name="Date Placeholder 4"/>
          <p:cNvSpPr>
            <a:spLocks noGrp="1"/>
          </p:cNvSpPr>
          <p:nvPr>
            <p:ph type="dt" sz="half" idx="10"/>
          </p:nvPr>
        </p:nvSpPr>
        <p:spPr/>
        <p:txBody>
          <a:bodyPr/>
          <a:lstStyle/>
          <a:p>
            <a:fld id="{EEA7E6FB-9160-4CBC-AD23-F0D224CC81B4}" type="datetimeFigureOut">
              <a:rPr lang="el-GR" smtClean="0"/>
              <a:pPr/>
              <a:t>28/6/2013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869B952-B8FB-459D-8D24-12C1262B706A}" type="slidenum">
              <a:rPr lang="el-GR" smtClean="0"/>
              <a:pPr/>
              <a:t>‹#›</a:t>
            </a:fld>
            <a:endParaRPr lang="el-GR"/>
          </a:p>
        </p:txBody>
      </p:sp>
      <p:sp>
        <p:nvSpPr>
          <p:cNvPr id="9" name="Content Placeholder 8"/>
          <p:cNvSpPr>
            <a:spLocks noGrp="1"/>
          </p:cNvSpPr>
          <p:nvPr>
            <p:ph sz="quarter" idx="13"/>
          </p:nvPr>
        </p:nvSpPr>
        <p:spPr>
          <a:xfrm>
            <a:off x="1042416" y="2313432"/>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EEA7E6FB-9160-4CBC-AD23-F0D224CC81B4}" type="datetimeFigureOut">
              <a:rPr lang="el-GR" smtClean="0"/>
              <a:pPr/>
              <a:t>28/6/2013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8869B952-B8FB-459D-8D24-12C1262B706A}"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EEA7E6FB-9160-4CBC-AD23-F0D224CC81B4}" type="datetimeFigureOut">
              <a:rPr lang="el-GR" smtClean="0"/>
              <a:pPr/>
              <a:t>28/6/2013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8869B952-B8FB-459D-8D24-12C1262B706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A7E6FB-9160-4CBC-AD23-F0D224CC81B4}" type="datetimeFigureOut">
              <a:rPr lang="el-GR" smtClean="0"/>
              <a:pPr/>
              <a:t>28/6/2013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8869B952-B8FB-459D-8D24-12C1262B706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EA7E6FB-9160-4CBC-AD23-F0D224CC81B4}" type="datetimeFigureOut">
              <a:rPr lang="el-GR" smtClean="0"/>
              <a:pPr/>
              <a:t>28/6/2013</a:t>
            </a:fld>
            <a:endParaRPr lang="el-GR"/>
          </a:p>
        </p:txBody>
      </p:sp>
      <p:sp>
        <p:nvSpPr>
          <p:cNvPr id="7" name="Slide Number Placeholder 6"/>
          <p:cNvSpPr>
            <a:spLocks noGrp="1"/>
          </p:cNvSpPr>
          <p:nvPr>
            <p:ph type="sldNum" sz="quarter" idx="12"/>
          </p:nvPr>
        </p:nvSpPr>
        <p:spPr/>
        <p:txBody>
          <a:bodyPr/>
          <a:lstStyle/>
          <a:p>
            <a:fld id="{8869B952-B8FB-459D-8D24-12C1262B706A}" type="slidenum">
              <a:rPr lang="el-GR" smtClean="0"/>
              <a:pPr/>
              <a:t>‹#›</a:t>
            </a:fld>
            <a:endParaRPr lang="el-G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l-GR" smtClean="0"/>
              <a:t>Στυλ κύριου τίτλου</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l-GR" smtClean="0"/>
              <a:t>Στυλ κύριου τίτλου</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EEA7E6FB-9160-4CBC-AD23-F0D224CC81B4}" type="datetimeFigureOut">
              <a:rPr lang="el-GR" smtClean="0"/>
              <a:pPr/>
              <a:t>28/6/2013</a:t>
            </a:fld>
            <a:endParaRPr lang="el-G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l-GR"/>
          </a:p>
        </p:txBody>
      </p:sp>
      <p:sp>
        <p:nvSpPr>
          <p:cNvPr id="7" name="Slide Number Placeholder 6"/>
          <p:cNvSpPr>
            <a:spLocks noGrp="1"/>
          </p:cNvSpPr>
          <p:nvPr>
            <p:ph type="sldNum" sz="quarter" idx="12"/>
          </p:nvPr>
        </p:nvSpPr>
        <p:spPr/>
        <p:txBody>
          <a:bodyPr/>
          <a:lstStyle/>
          <a:p>
            <a:fld id="{8869B952-B8FB-459D-8D24-12C1262B706A}"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EEA7E6FB-9160-4CBC-AD23-F0D224CC81B4}" type="datetimeFigureOut">
              <a:rPr lang="el-GR" smtClean="0"/>
              <a:pPr/>
              <a:t>28/6/2013</a:t>
            </a:fld>
            <a:endParaRPr lang="el-G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l-G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869B952-B8FB-459D-8D24-12C1262B706A}"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3.wav"/><Relationship Id="rId1" Type="http://schemas.openxmlformats.org/officeDocument/2006/relationships/slideLayout" Target="../slideLayouts/slideLayout8.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4.wav"/><Relationship Id="rId1" Type="http://schemas.openxmlformats.org/officeDocument/2006/relationships/slideLayout" Target="../slideLayouts/slideLayout1.xml"/><Relationship Id="rId4" Type="http://schemas.openxmlformats.org/officeDocument/2006/relationships/audio" Target="../media/audio41.wav"/></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audio" Target="../media/audio5.wav"/><Relationship Id="rId1" Type="http://schemas.openxmlformats.org/officeDocument/2006/relationships/slideLayout" Target="../slideLayouts/slideLayout2.xml"/><Relationship Id="rId4" Type="http://schemas.openxmlformats.org/officeDocument/2006/relationships/audio" Target="../media/audio51.wav"/></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style>
          <a:lnRef idx="0">
            <a:schemeClr val="accent5"/>
          </a:lnRef>
          <a:fillRef idx="3">
            <a:schemeClr val="accent5"/>
          </a:fillRef>
          <a:effectRef idx="3">
            <a:schemeClr val="accent5"/>
          </a:effectRef>
          <a:fontRef idx="minor">
            <a:schemeClr val="lt1"/>
          </a:fontRef>
        </p:style>
        <p:txBody>
          <a:bodyPr>
            <a:normAutofit fontScale="90000"/>
          </a:bodyPr>
          <a:lstStyle/>
          <a:p>
            <a:r>
              <a:rPr lang="el-GR" dirty="0" smtClean="0"/>
              <a:t>ΕΣΠΕΡΙΝΟ ΓΥΜΝΑΣΙΟ ΠΑΛΛΗΝΗΣ</a:t>
            </a:r>
            <a:endParaRPr lang="el-GR" dirty="0"/>
          </a:p>
        </p:txBody>
      </p:sp>
      <p:sp>
        <p:nvSpPr>
          <p:cNvPr id="3" name="Υπότιτλος 2"/>
          <p:cNvSpPr>
            <a:spLocks noGrp="1"/>
          </p:cNvSpPr>
          <p:nvPr>
            <p:ph type="subTitle" idx="1"/>
          </p:nvPr>
        </p:nvSpPr>
        <p:spPr/>
        <p:txBody>
          <a:bodyPr/>
          <a:lstStyle/>
          <a:p>
            <a:r>
              <a:rPr lang="el-GR" dirty="0" smtClean="0"/>
              <a:t>ΣΧΟΛΙΚΟ ΈΤΟΣ 2012- 2013</a:t>
            </a:r>
            <a:endParaRPr lang="el-GR" dirty="0"/>
          </a:p>
        </p:txBody>
      </p:sp>
    </p:spTree>
    <p:extLst>
      <p:ext uri="{BB962C8B-B14F-4D97-AF65-F5344CB8AC3E}">
        <p14:creationId xmlns:p14="http://schemas.microsoft.com/office/powerpoint/2010/main" xmlns="" val="94243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2800" b="1" u="sng" dirty="0" smtClean="0"/>
              <a:t>ΠΡΟΓΡΑΜΜΑΤΑ ΚΑΙ ΔΡΑΣΕΙΣ ΕΚΤΟΣ ΤΟΥ ΑΝΑΛΥΤΙΚΟΥ ΠΡΟΓΡΑΜΜΑΤΟΣ</a:t>
            </a:r>
            <a:endParaRPr lang="el-GR" sz="2800" b="1" u="sng" dirty="0"/>
          </a:p>
        </p:txBody>
      </p:sp>
      <p:sp>
        <p:nvSpPr>
          <p:cNvPr id="3" name="Θέση περιεχομένου 2"/>
          <p:cNvSpPr>
            <a:spLocks noGrp="1"/>
          </p:cNvSpPr>
          <p:nvPr>
            <p:ph sz="quarter" idx="13"/>
          </p:nvPr>
        </p:nvSpPr>
        <p:spPr/>
        <p:txBody>
          <a:bodyPr>
            <a:normAutofit fontScale="55000" lnSpcReduction="20000"/>
          </a:bodyPr>
          <a:lstStyle/>
          <a:p>
            <a:r>
              <a:rPr lang="el-GR" b="1" dirty="0" smtClean="0"/>
              <a:t>ΑΓΩΓΗ ΥΓΕΙΑΣ</a:t>
            </a:r>
          </a:p>
          <a:p>
            <a:pPr marL="0" indent="0">
              <a:buNone/>
            </a:pPr>
            <a:r>
              <a:rPr lang="el-GR" dirty="0" smtClean="0"/>
              <a:t>ΔΙΟΡΓΑΝΩΣΗ ΗΜΕΡΙΔΩΝ ΕΝΗΜΕΡΩΣΗΣ ΓΙΑ ΘΕΜΑΤΑ ΠΟΥ ΑΦΟΡΟΥΝ ΜΑΘΗΤΕΣ, ΚΑΘΗΓΗΤΕΣ ΚΑΙ </a:t>
            </a:r>
            <a:r>
              <a:rPr lang="el-GR" dirty="0" smtClean="0"/>
              <a:t>ΓΟΝΕΙΣ</a:t>
            </a:r>
          </a:p>
          <a:p>
            <a:pPr marL="0" indent="0">
              <a:buNone/>
            </a:pPr>
            <a:endParaRPr lang="el-GR" dirty="0" smtClean="0"/>
          </a:p>
          <a:p>
            <a:r>
              <a:rPr lang="el-GR" b="1" dirty="0" smtClean="0"/>
              <a:t>ΣΧΟΛΙΚΟΣ ΕΠΑΓΓΕΛΜΑΤΙΚΟΣ ΠΡΟΣΑΝΑΤΟΛΙΣΜΟΣ</a:t>
            </a:r>
          </a:p>
          <a:p>
            <a:pPr marL="0" indent="0">
              <a:buNone/>
            </a:pPr>
            <a:r>
              <a:rPr lang="el-GR" dirty="0" smtClean="0"/>
              <a:t>ΓΙΑ ΤΑ ΠΑΙΔΙΑ ΤΗΣ Γ’ ΓΥΜΝΑΣΙΟΥ ΜΕ ΣΤΟΧΟ ΤΗΝ ΠΛΗΡΕΣΤΕΡΗ ΕΝΗΜΕΡΩΣΗ ΤΟΥΣ ΣΧΕΤΙΚΑ ΜΕ ΤΙΣ ΔΙΑΦΟΡΕΣ ΠΡΟΟΠΤΙΚΕΣ ΕΡΓΑΣΙΑΣ Ή ΣΥΝΕΧΙΣΗΣ ΣΠΟΥΔΩΝ ΜΕΤΑ ΤΗΝ ΑΠΟΦΟΙΤΗΣΗ ΑΠΌ ΤΟ ΕΣΠΕΡΙΝΟ </a:t>
            </a:r>
            <a:r>
              <a:rPr lang="el-GR" dirty="0" smtClean="0"/>
              <a:t>ΓΥΜΝΑΣΙΟ</a:t>
            </a:r>
          </a:p>
          <a:p>
            <a:pPr marL="0" indent="0">
              <a:buNone/>
            </a:pPr>
            <a:endParaRPr lang="el-GR" dirty="0" smtClean="0"/>
          </a:p>
          <a:p>
            <a:r>
              <a:rPr lang="el-GR" b="1" dirty="0" smtClean="0"/>
              <a:t>ΠΡΟΓΡΑΜΜΑ ΓΙΑ ΤΗΝ ΚΑΤΑΠΟΛΕΜΗΣΗ ΤΗΣ ΒΙΑΣ: </a:t>
            </a:r>
            <a:r>
              <a:rPr lang="el-GR" dirty="0" smtClean="0"/>
              <a:t>ΠΑΡΑΚΟΛΟΥΘΗΣΗ ΤΑΙΝΙΑΣ «ΊΣΩΣ ΑΥΡΙΟ» ΜΕ ΠΑΡΕΜΦΕΡΕΣ ΘΕΜΑ.</a:t>
            </a:r>
          </a:p>
          <a:p>
            <a:pPr marL="0" indent="0">
              <a:buNone/>
            </a:pPr>
            <a:endParaRPr lang="el-GR" dirty="0" smtClean="0"/>
          </a:p>
          <a:p>
            <a:pPr marL="0" indent="0">
              <a:buNone/>
            </a:pPr>
            <a:endParaRPr lang="el-GR" dirty="0" smtClean="0"/>
          </a:p>
          <a:p>
            <a:endParaRPr lang="el-GR" dirty="0"/>
          </a:p>
        </p:txBody>
      </p:sp>
      <p:sp>
        <p:nvSpPr>
          <p:cNvPr id="4" name="Θέση περιεχομένου 3"/>
          <p:cNvSpPr>
            <a:spLocks noGrp="1"/>
          </p:cNvSpPr>
          <p:nvPr>
            <p:ph sz="quarter" idx="14"/>
          </p:nvPr>
        </p:nvSpPr>
        <p:spPr/>
        <p:txBody>
          <a:bodyPr>
            <a:normAutofit fontScale="55000" lnSpcReduction="20000"/>
          </a:bodyPr>
          <a:lstStyle/>
          <a:p>
            <a:r>
              <a:rPr lang="el-GR" b="1" dirty="0" smtClean="0"/>
              <a:t>ΠΟΛΙΤΙΣΤΙΚΑ ΠΡΟΓΡΑΜΜΑΤΑ ΔΙΑΡΚΕΙΑΣ 6 ΜΗΝΩΝ</a:t>
            </a:r>
          </a:p>
          <a:p>
            <a:pPr marL="0" indent="0">
              <a:buNone/>
            </a:pPr>
            <a:r>
              <a:rPr lang="el-GR" dirty="0" smtClean="0"/>
              <a:t>(</a:t>
            </a:r>
            <a:r>
              <a:rPr lang="el-GR" dirty="0" smtClean="0"/>
              <a:t>ΕΠΙΣΚΕΨΕΙΣ, ΣΥΝΘΕΣΗ ΕΡΓΑΣΙΩΝ, ΔΙΑΘΕΜΑΤΙΚΗ ΠΡΟΣΕΓΓΙΣΗ ΣΧΟΛΙΚΩΝ ΑΝΤΙΚΕΙΜΕΝΩΝ, ΟΜΑΔΟΣΥΝΕΡΓΑΤΙΚΗ ΔΙΔΑΣΚΑΛΙΑ</a:t>
            </a:r>
            <a:r>
              <a:rPr lang="el-GR" dirty="0" smtClean="0"/>
              <a:t>)</a:t>
            </a:r>
          </a:p>
          <a:p>
            <a:pPr marL="0" indent="0">
              <a:buNone/>
            </a:pPr>
            <a:endParaRPr lang="el-GR" dirty="0" smtClean="0"/>
          </a:p>
          <a:p>
            <a:pPr marL="0" indent="0"/>
            <a:r>
              <a:rPr lang="el-GR" b="1" dirty="0" smtClean="0"/>
              <a:t>ΠΕΡΙΒΑΛΛΟΝΤΙΚΗ ΕΚΠΑΙΔΕΥΣΗ: </a:t>
            </a:r>
            <a:r>
              <a:rPr lang="el-GR" dirty="0" smtClean="0"/>
              <a:t>ΕΝΗΜΕΡΩΣΗ ΤΩΝ ΜΑΘΗΤΩΝ ΣΧΕΤΙΚΑ ΜΕ ΤΑ ΟΦΕΛΗ, ΤΟΥΣ ΤΡΟΠΟΥΣ ΚΑΙ ΤΑ ΑΠΟΤΕΛΕΣΜΑΤΑ ΤΗΣ ΑΝΑΚΥΚΛΩΣΗΣ ΣΕ ΤΟΠΙΚΟ, ΕΘΝΙΚΟ ΚΑΙ ΔΙΕΘΝΕΣ ΕΠΙΠΕΔΟ</a:t>
            </a:r>
          </a:p>
          <a:p>
            <a:pPr marL="0" indent="0"/>
            <a:endParaRPr lang="el-GR" dirty="0" smtClean="0"/>
          </a:p>
          <a:p>
            <a:pPr marL="0" indent="0"/>
            <a:r>
              <a:rPr lang="el-GR" b="1" dirty="0" smtClean="0"/>
              <a:t> </a:t>
            </a:r>
            <a:r>
              <a:rPr lang="el-GR" b="1" dirty="0" smtClean="0"/>
              <a:t>ΚΟΙΝΩΝΙΚΗ ΔΡΑΣΗ: </a:t>
            </a:r>
            <a:r>
              <a:rPr lang="el-GR" dirty="0" smtClean="0"/>
              <a:t>ΣΥΓΚΕΝΤΡΩΣΗ ΚΑΙ ΠΑΡΑΔΟΣΗ ΤΡΟΦΙΜΩΝ ΣΤΟ «ΚΟΙΝΩΝΙΚΟ ΠΑΝΤΟΠΩΛΕΙΟ» ΤΟΥ ΔΗΜΟΥ ΠΑΛΛΗΝΗΣ</a:t>
            </a:r>
            <a:endParaRPr lang="el-GR" b="1" dirty="0" smtClean="0"/>
          </a:p>
          <a:p>
            <a:pPr marL="0" indent="0">
              <a:buNone/>
            </a:pPr>
            <a:endParaRPr lang="el-GR" b="1" dirty="0"/>
          </a:p>
        </p:txBody>
      </p:sp>
    </p:spTree>
    <p:extLst>
      <p:ext uri="{BB962C8B-B14F-4D97-AF65-F5344CB8AC3E}">
        <p14:creationId xmlns:p14="http://schemas.microsoft.com/office/powerpoint/2010/main" xmlns="" val="222108693"/>
      </p:ext>
    </p:extLst>
  </p:cSld>
  <p:clrMapOvr>
    <a:masterClrMapping/>
  </p:clrMapOvr>
  <mc:AlternateContent xmlns:mc="http://schemas.openxmlformats.org/markup-compatibility/2006">
    <mc:Choice xmlns:p14="http://schemas.microsoft.com/office/powerpoint/2010/main" xmlns="" Requires="p14">
      <p:transition spd="slow" p14:dur="1400">
        <p14:ripple/>
        <p:sndAc>
          <p:stSnd>
            <p:snd r:embed="rId3" name="breeze.wav"/>
          </p:stSnd>
        </p:sndAc>
      </p:transition>
    </mc:Choice>
    <mc:Fallback>
      <p:transition spd="slow">
        <p:fade/>
        <p:sndAc>
          <p:stSnd>
            <p:snd r:embed="rId2" name="breeze.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0">
            <a:schemeClr val="accent3"/>
          </a:lnRef>
          <a:fillRef idx="3">
            <a:schemeClr val="accent3"/>
          </a:fillRef>
          <a:effectRef idx="3">
            <a:schemeClr val="accent3"/>
          </a:effectRef>
          <a:fontRef idx="minor">
            <a:schemeClr val="lt1"/>
          </a:fontRef>
        </p:style>
        <p:txBody>
          <a:bodyPr/>
          <a:lstStyle/>
          <a:p>
            <a:pPr algn="ctr"/>
            <a:r>
              <a:rPr lang="el-GR" b="1" u="sng" dirty="0" smtClean="0">
                <a:solidFill>
                  <a:srgbClr val="92D050"/>
                </a:solidFill>
              </a:rPr>
              <a:t>ΑΓΩΓΗ ΥΓΕΙΑΣ</a:t>
            </a:r>
            <a:endParaRPr lang="el-GR" b="1" u="sng" dirty="0">
              <a:solidFill>
                <a:srgbClr val="92D050"/>
              </a:solidFill>
            </a:endParaRPr>
          </a:p>
        </p:txBody>
      </p:sp>
      <p:sp>
        <p:nvSpPr>
          <p:cNvPr id="3" name="Θέση περιεχομένου 2"/>
          <p:cNvSpPr>
            <a:spLocks noGrp="1"/>
          </p:cNvSpPr>
          <p:nvPr>
            <p:ph idx="1"/>
          </p:nvPr>
        </p:nvSpPr>
        <p:spPr>
          <a:scene3d>
            <a:camera prst="orthographicFront"/>
            <a:lightRig rig="threePt" dir="t"/>
          </a:scene3d>
          <a:sp3d>
            <a:bevelT prst="relaxedInset"/>
          </a:sp3d>
        </p:spPr>
        <p:txBody>
          <a:bodyPr>
            <a:normAutofit fontScale="70000" lnSpcReduction="20000"/>
          </a:bodyPr>
          <a:lstStyle/>
          <a:p>
            <a:pPr algn="just"/>
            <a:r>
              <a:rPr lang="el-GR" sz="2800" dirty="0" smtClean="0">
                <a:solidFill>
                  <a:srgbClr val="00B0F0"/>
                </a:solidFill>
              </a:rPr>
              <a:t>1</a:t>
            </a:r>
            <a:r>
              <a:rPr lang="el-GR" sz="2800" baseline="30000" dirty="0" smtClean="0">
                <a:solidFill>
                  <a:srgbClr val="00B0F0"/>
                </a:solidFill>
              </a:rPr>
              <a:t>η</a:t>
            </a:r>
            <a:r>
              <a:rPr lang="el-GR" sz="2800" dirty="0" smtClean="0">
                <a:solidFill>
                  <a:srgbClr val="00B0F0"/>
                </a:solidFill>
              </a:rPr>
              <a:t> ΔΡΑΣΗ: ΗΜΕΡΙΔΑ ΕΝΗΜΕΡΩΣΗΣ ΓΙΑ ΤΑ ΣΕΞΟΥΑΛΙΚΩΣ ΜΕΤΑΔΙΔΟΜΕΝΑ ΝΟΣΗΜΑΤΑ. </a:t>
            </a:r>
          </a:p>
          <a:p>
            <a:pPr marL="0" indent="0" algn="just">
              <a:buNone/>
            </a:pPr>
            <a:endParaRPr lang="el-GR" sz="2800" dirty="0" smtClean="0">
              <a:solidFill>
                <a:srgbClr val="00B0F0"/>
              </a:solidFill>
            </a:endParaRPr>
          </a:p>
          <a:p>
            <a:pPr marL="0" indent="0" algn="just">
              <a:buNone/>
            </a:pPr>
            <a:r>
              <a:rPr lang="el-GR" sz="2600" dirty="0" smtClean="0">
                <a:solidFill>
                  <a:srgbClr val="00B0F0"/>
                </a:solidFill>
              </a:rPr>
              <a:t>Με τη συνεργασία </a:t>
            </a:r>
            <a:r>
              <a:rPr lang="el-GR" sz="2600" dirty="0" smtClean="0">
                <a:solidFill>
                  <a:srgbClr val="00B0F0"/>
                </a:solidFill>
              </a:rPr>
              <a:t>του</a:t>
            </a:r>
            <a:r>
              <a:rPr lang="el-GR" sz="2600" dirty="0" smtClean="0">
                <a:solidFill>
                  <a:srgbClr val="00B0F0"/>
                </a:solidFill>
              </a:rPr>
              <a:t> </a:t>
            </a:r>
            <a:r>
              <a:rPr lang="el-GR" sz="2600" dirty="0" smtClean="0">
                <a:solidFill>
                  <a:srgbClr val="00B0F0"/>
                </a:solidFill>
              </a:rPr>
              <a:t>ΚΕΛΠΝΟ</a:t>
            </a:r>
            <a:r>
              <a:rPr lang="el-GR" sz="2600" dirty="0" smtClean="0">
                <a:solidFill>
                  <a:srgbClr val="00B0F0"/>
                </a:solidFill>
              </a:rPr>
              <a:t> την Τρίτη, 9 του Απρίλη, μαθητές </a:t>
            </a:r>
            <a:r>
              <a:rPr lang="el-GR" sz="2600" dirty="0" smtClean="0">
                <a:solidFill>
                  <a:srgbClr val="00B0F0"/>
                </a:solidFill>
              </a:rPr>
              <a:t>και καθηγητές του σχολείου μας, αλλά και εξωσχολικοί συμμετέχοντες είχαν την ευκαιρία να ενημερωθούν και να συζητήσουν με ειδικούς για τα αφροδίσια νοσήματα και συγκεκριμένα για το είδος, τους τρόπους μετάδοσης και τη δυνατότητα έγκαιρης πρόληψης ή αποτελεσματικής αντιμετώπισής τους. Η παρουσίαση οργανώθηκε σε τρεις ομάδες, ανάλογα με το κοινό που παρακολουθούσε κάθε φορά και βεβαίως με την ηλικία των μαθητών (ενήλικοι- ανήλικοι)</a:t>
            </a:r>
            <a:endParaRPr lang="el-GR" sz="2600" dirty="0">
              <a:solidFill>
                <a:srgbClr val="00B0F0"/>
              </a:solidFill>
            </a:endParaRPr>
          </a:p>
        </p:txBody>
      </p:sp>
      <p:pic>
        <p:nvPicPr>
          <p:cNvPr id="4" name="3 - Εικόνα" descr="C:\Users\Εσπερινό\AppData\Local\Temp\romaios_kai_ioulieta.jpg"/>
          <p:cNvPicPr/>
          <p:nvPr/>
        </p:nvPicPr>
        <p:blipFill>
          <a:blip r:embed="rId3" cstate="print"/>
          <a:srcRect/>
          <a:stretch>
            <a:fillRect/>
          </a:stretch>
        </p:blipFill>
        <p:spPr bwMode="auto">
          <a:xfrm>
            <a:off x="6444208" y="1052736"/>
            <a:ext cx="1584176" cy="1121569"/>
          </a:xfrm>
          <a:prstGeom prst="rect">
            <a:avLst/>
          </a:prstGeom>
          <a:noFill/>
          <a:ln w="9525">
            <a:noFill/>
            <a:miter lim="800000"/>
            <a:headEnd/>
            <a:tailEnd/>
          </a:ln>
        </p:spPr>
      </p:pic>
      <p:pic>
        <p:nvPicPr>
          <p:cNvPr id="5" name="4 - Εικόνα" descr="C:\Users\Εσπερινό\AppData\Local\Temp\230px-Αφροδίσια.jpg"/>
          <p:cNvPicPr/>
          <p:nvPr/>
        </p:nvPicPr>
        <p:blipFill>
          <a:blip r:embed="rId4" cstate="print"/>
          <a:srcRect/>
          <a:stretch>
            <a:fillRect/>
          </a:stretch>
        </p:blipFill>
        <p:spPr bwMode="auto">
          <a:xfrm>
            <a:off x="1043608" y="1052736"/>
            <a:ext cx="1758702" cy="1079376"/>
          </a:xfrm>
          <a:prstGeom prst="rect">
            <a:avLst/>
          </a:prstGeom>
          <a:noFill/>
          <a:ln w="9525">
            <a:noFill/>
            <a:miter lim="800000"/>
            <a:headEnd/>
            <a:tailEnd/>
          </a:ln>
        </p:spPr>
      </p:pic>
    </p:spTree>
    <p:extLst>
      <p:ext uri="{BB962C8B-B14F-4D97-AF65-F5344CB8AC3E}">
        <p14:creationId xmlns:p14="http://schemas.microsoft.com/office/powerpoint/2010/main" xmlns="" val="1534008580"/>
      </p:ext>
    </p:extLst>
  </p:cSld>
  <p:clrMapOvr>
    <a:masterClrMapping/>
  </p:clrMapOvr>
  <p:transition spd="slow">
    <p:pull/>
    <p:sndAc>
      <p:stSnd>
        <p:snd r:embed="rId2" name="whoosh.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44008" y="620688"/>
            <a:ext cx="3528392" cy="5616624"/>
          </a:xfrm>
        </p:spPr>
        <p:txBody>
          <a:bodyPr>
            <a:normAutofit fontScale="62500" lnSpcReduction="20000"/>
          </a:bodyPr>
          <a:lstStyle/>
          <a:p>
            <a:pPr algn="just"/>
            <a:r>
              <a:rPr lang="el-GR" dirty="0" smtClean="0">
                <a:solidFill>
                  <a:srgbClr val="0070C0"/>
                </a:solidFill>
              </a:rPr>
              <a:t>Το σχολείο μας, με τη συνδρομή </a:t>
            </a:r>
            <a:r>
              <a:rPr lang="el-GR" dirty="0" smtClean="0">
                <a:solidFill>
                  <a:srgbClr val="0070C0"/>
                </a:solidFill>
              </a:rPr>
              <a:t>της «ΑΡΓΩ», </a:t>
            </a:r>
            <a:r>
              <a:rPr lang="el-GR" dirty="0" smtClean="0">
                <a:solidFill>
                  <a:srgbClr val="0070C0"/>
                </a:solidFill>
              </a:rPr>
              <a:t>και λαμβάνοντας υπόψη ότι το πρόβλημα της χρήσης </a:t>
            </a:r>
            <a:r>
              <a:rPr lang="el-GR" dirty="0" err="1" smtClean="0">
                <a:solidFill>
                  <a:srgbClr val="0070C0"/>
                </a:solidFill>
              </a:rPr>
              <a:t>εξαρτησιογόνων</a:t>
            </a:r>
            <a:r>
              <a:rPr lang="el-GR" dirty="0" smtClean="0">
                <a:solidFill>
                  <a:srgbClr val="0070C0"/>
                </a:solidFill>
              </a:rPr>
              <a:t> ουσιών εξαπλώνεται με ραγδαίο ρυθμό στον μαθητικό πληθυσμό, διοργάνωσε </a:t>
            </a:r>
            <a:r>
              <a:rPr lang="el-GR" dirty="0" smtClean="0">
                <a:solidFill>
                  <a:srgbClr val="0070C0"/>
                </a:solidFill>
              </a:rPr>
              <a:t>την</a:t>
            </a:r>
            <a:r>
              <a:rPr lang="el-GR" dirty="0" smtClean="0">
                <a:solidFill>
                  <a:srgbClr val="0070C0"/>
                </a:solidFill>
              </a:rPr>
              <a:t> </a:t>
            </a:r>
            <a:r>
              <a:rPr lang="el-GR" dirty="0" smtClean="0">
                <a:solidFill>
                  <a:srgbClr val="0070C0"/>
                </a:solidFill>
              </a:rPr>
              <a:t>Δευτέρα, 11 Φεβρουαρίου,</a:t>
            </a:r>
            <a:r>
              <a:rPr lang="el-GR" dirty="0" smtClean="0">
                <a:solidFill>
                  <a:srgbClr val="0070C0"/>
                </a:solidFill>
              </a:rPr>
              <a:t> </a:t>
            </a:r>
            <a:r>
              <a:rPr lang="el-GR" dirty="0" smtClean="0">
                <a:solidFill>
                  <a:srgbClr val="0070C0"/>
                </a:solidFill>
              </a:rPr>
              <a:t>παρουσίαση και συζήτηση για το θέμα της εξάρτησης και του εθισμού σε ποικίλους τομείς  (ουσίες, υπολογιστής κτλ). Οι μαθητές, χωρισμένοι ανά τάξη, παρακολούθησαν αρχικά την επεξήγηση και ανάλυση εννοιών και όρων, αιτιών και αποτελεσμάτων της χρήσης απαγορευμένων ουσιών και γενικότερα της εθισμένης συμπεριφοράς. Στη συνέχεια ανέπτυξαν διάλογο με τον εκπρόσωπο </a:t>
            </a:r>
            <a:r>
              <a:rPr lang="el-GR" dirty="0" smtClean="0">
                <a:solidFill>
                  <a:srgbClr val="0070C0"/>
                </a:solidFill>
              </a:rPr>
              <a:t>της «ΑΡΓΩ» θέτοντας </a:t>
            </a:r>
            <a:r>
              <a:rPr lang="el-GR" dirty="0" smtClean="0">
                <a:solidFill>
                  <a:srgbClr val="0070C0"/>
                </a:solidFill>
              </a:rPr>
              <a:t>ερωτήσεις, αναπτύσσοντας περαιτέρω τον προβληματισμό επί του θέματος ή μοιραζόμενοι προσωπικές τους εμπειρίες.</a:t>
            </a:r>
            <a:endParaRPr lang="el-GR" dirty="0">
              <a:solidFill>
                <a:srgbClr val="0070C0"/>
              </a:solidFill>
            </a:endParaRPr>
          </a:p>
        </p:txBody>
      </p:sp>
      <p:sp>
        <p:nvSpPr>
          <p:cNvPr id="2" name="Τίτλος 1"/>
          <p:cNvSpPr>
            <a:spLocks noGrp="1"/>
          </p:cNvSpPr>
          <p:nvPr>
            <p:ph type="title"/>
          </p:nvPr>
        </p:nvSpPr>
        <p:spPr>
          <a:xfrm>
            <a:off x="1043608" y="836712"/>
            <a:ext cx="3304572" cy="1463153"/>
          </a:xfrm>
        </p:spPr>
        <p:txBody>
          <a:bodyPr>
            <a:normAutofit/>
          </a:bodyPr>
          <a:lstStyle/>
          <a:p>
            <a:r>
              <a:rPr lang="el-GR" sz="2800" u="sng" dirty="0" smtClean="0"/>
              <a:t>ΔΕΥΤΕΡΗ ΔΡΑΣΗ:</a:t>
            </a:r>
            <a:endParaRPr lang="el-GR" sz="2800" u="sng" dirty="0"/>
          </a:p>
        </p:txBody>
      </p:sp>
      <p:sp>
        <p:nvSpPr>
          <p:cNvPr id="4" name="Θέση κειμένου 3"/>
          <p:cNvSpPr>
            <a:spLocks noGrp="1"/>
          </p:cNvSpPr>
          <p:nvPr>
            <p:ph type="body" sz="half" idx="2"/>
          </p:nvPr>
        </p:nvSpPr>
        <p:spPr>
          <a:xfrm>
            <a:off x="1115616" y="1412776"/>
            <a:ext cx="3322712" cy="3443752"/>
          </a:xfrm>
        </p:spPr>
        <p:txBody>
          <a:bodyPr>
            <a:normAutofit/>
          </a:bodyPr>
          <a:lstStyle/>
          <a:p>
            <a:pPr algn="just"/>
            <a:endParaRPr lang="el-GR" dirty="0" smtClean="0"/>
          </a:p>
          <a:p>
            <a:pPr algn="just"/>
            <a:endParaRPr lang="el-GR" dirty="0"/>
          </a:p>
          <a:p>
            <a:pPr algn="just"/>
            <a:endParaRPr lang="el-GR" dirty="0" smtClean="0"/>
          </a:p>
          <a:p>
            <a:pPr algn="just"/>
            <a:endParaRPr lang="el-GR" dirty="0"/>
          </a:p>
          <a:p>
            <a:pPr algn="just"/>
            <a:r>
              <a:rPr lang="el-GR" sz="2000" cap="all" dirty="0">
                <a:ln w="500">
                  <a:solidFill>
                    <a:schemeClr val="tx2">
                      <a:shade val="20000"/>
                      <a:satMod val="120000"/>
                    </a:schemeClr>
                  </a:solidFill>
                </a:ln>
                <a:solidFill>
                  <a:schemeClr val="bg2">
                    <a:lumMod val="50000"/>
                  </a:schemeClr>
                </a:solidFill>
                <a:latin typeface="+mj-lt"/>
                <a:ea typeface="+mj-ea"/>
                <a:cs typeface="+mj-cs"/>
              </a:rPr>
              <a:t>ΗΜΕΡΙΔΑ ΕΝΗΜΕΡΩΣΗΣ ΜΑΘΗΤΩΝ ΣΧΕΤΙΚΑ ΜΕ ΤΙΣ ΕΞΑΡΤΗΣΙΟΓΟΝΕΣ ΟΥΣΙΕΣ ΚΑΙ ΤΗΝ ΕΝΝΟΙΑ ΤΗΣ ΕΞΑΡΤΗΣΗΣ </a:t>
            </a:r>
          </a:p>
        </p:txBody>
      </p:sp>
      <p:pic>
        <p:nvPicPr>
          <p:cNvPr id="5" name="4 - Εικόνα" descr="C:\Users\Εσπερινό\AppData\Local\Temp\newego_LARGE_t_1101_54044157.JPG"/>
          <p:cNvPicPr/>
          <p:nvPr/>
        </p:nvPicPr>
        <p:blipFill>
          <a:blip r:embed="rId3" cstate="print"/>
          <a:srcRect/>
          <a:stretch>
            <a:fillRect/>
          </a:stretch>
        </p:blipFill>
        <p:spPr bwMode="auto">
          <a:xfrm>
            <a:off x="2699792" y="5013176"/>
            <a:ext cx="1656184" cy="1047006"/>
          </a:xfrm>
          <a:prstGeom prst="rect">
            <a:avLst/>
          </a:prstGeom>
          <a:noFill/>
          <a:ln w="9525">
            <a:noFill/>
            <a:miter lim="800000"/>
            <a:headEnd/>
            <a:tailEnd/>
          </a:ln>
        </p:spPr>
      </p:pic>
      <p:pic>
        <p:nvPicPr>
          <p:cNvPr id="6" name="5 - Εικόνα" descr="C:\Users\Εσπερινό\AppData\Local\Temp\xapia farmaka.JPG"/>
          <p:cNvPicPr/>
          <p:nvPr/>
        </p:nvPicPr>
        <p:blipFill>
          <a:blip r:embed="rId4" cstate="print"/>
          <a:srcRect/>
          <a:stretch>
            <a:fillRect/>
          </a:stretch>
        </p:blipFill>
        <p:spPr bwMode="auto">
          <a:xfrm>
            <a:off x="1187624" y="692696"/>
            <a:ext cx="1391326" cy="1080120"/>
          </a:xfrm>
          <a:prstGeom prst="rect">
            <a:avLst/>
          </a:prstGeom>
          <a:noFill/>
          <a:ln w="9525">
            <a:noFill/>
            <a:miter lim="800000"/>
            <a:headEnd/>
            <a:tailEnd/>
          </a:ln>
        </p:spPr>
      </p:pic>
      <p:pic>
        <p:nvPicPr>
          <p:cNvPr id="7" name="6 - Εικόνα" descr="C:\Users\Εσπερινό\AppData\Local\Temp\internet-addiction.jpg"/>
          <p:cNvPicPr/>
          <p:nvPr/>
        </p:nvPicPr>
        <p:blipFill>
          <a:blip r:embed="rId5" cstate="print"/>
          <a:srcRect/>
          <a:stretch>
            <a:fillRect/>
          </a:stretch>
        </p:blipFill>
        <p:spPr bwMode="auto">
          <a:xfrm>
            <a:off x="2915816" y="692696"/>
            <a:ext cx="1397955" cy="1162050"/>
          </a:xfrm>
          <a:prstGeom prst="rect">
            <a:avLst/>
          </a:prstGeom>
          <a:noFill/>
          <a:ln w="9525">
            <a:noFill/>
            <a:miter lim="800000"/>
            <a:headEnd/>
            <a:tailEnd/>
          </a:ln>
        </p:spPr>
      </p:pic>
      <p:pic>
        <p:nvPicPr>
          <p:cNvPr id="8" name="7 - Εικόνα" descr="C:\Users\Εσπερινό\AppData\Local\Temp\drugs-heroine_360x270.jpg"/>
          <p:cNvPicPr/>
          <p:nvPr/>
        </p:nvPicPr>
        <p:blipFill>
          <a:blip r:embed="rId6" cstate="print"/>
          <a:srcRect/>
          <a:stretch>
            <a:fillRect/>
          </a:stretch>
        </p:blipFill>
        <p:spPr bwMode="auto">
          <a:xfrm>
            <a:off x="1043608" y="5013176"/>
            <a:ext cx="1440160" cy="1008112"/>
          </a:xfrm>
          <a:prstGeom prst="rect">
            <a:avLst/>
          </a:prstGeom>
          <a:noFill/>
          <a:ln w="9525">
            <a:noFill/>
            <a:miter lim="800000"/>
            <a:headEnd/>
            <a:tailEnd/>
          </a:ln>
        </p:spPr>
      </p:pic>
    </p:spTree>
    <p:extLst>
      <p:ext uri="{BB962C8B-B14F-4D97-AF65-F5344CB8AC3E}">
        <p14:creationId xmlns:p14="http://schemas.microsoft.com/office/powerpoint/2010/main" xmlns="" val="2573038226"/>
      </p:ext>
    </p:extLst>
  </p:cSld>
  <p:clrMapOvr>
    <a:masterClrMapping/>
  </p:clrMapOvr>
  <p:transition spd="slow">
    <p:wheel spokes="1"/>
    <p:sndAc>
      <p:stSnd>
        <p:snd r:embed="rId2" name="camera.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323528" y="548680"/>
            <a:ext cx="7772400" cy="1470025"/>
          </a:xfrm>
        </p:spPr>
        <p:style>
          <a:lnRef idx="0">
            <a:schemeClr val="accent6"/>
          </a:lnRef>
          <a:fillRef idx="3">
            <a:schemeClr val="accent6"/>
          </a:fillRef>
          <a:effectRef idx="3">
            <a:schemeClr val="accent6"/>
          </a:effectRef>
          <a:fontRef idx="minor">
            <a:schemeClr val="lt1"/>
          </a:fontRef>
        </p:style>
        <p:txBody>
          <a:bodyPr>
            <a:normAutofit fontScale="90000"/>
          </a:bodyPr>
          <a:lstStyle/>
          <a:p>
            <a:pPr algn="ctr"/>
            <a:r>
              <a:rPr lang="el-GR" b="1" u="sng" dirty="0" smtClean="0">
                <a:solidFill>
                  <a:schemeClr val="accent3">
                    <a:lumMod val="75000"/>
                  </a:schemeClr>
                </a:solidFill>
              </a:rPr>
              <a:t>ΣΧΟΛΙΚΟΣ ΕΠΑΓΓΕΛΜΑΤΙΚΟΣ ΠΡΟΣΑΝΑΤΟΛΙΣΜΟΣ </a:t>
            </a:r>
            <a:br>
              <a:rPr lang="el-GR" b="1" u="sng" dirty="0" smtClean="0">
                <a:solidFill>
                  <a:schemeClr val="accent3">
                    <a:lumMod val="75000"/>
                  </a:schemeClr>
                </a:solidFill>
              </a:rPr>
            </a:br>
            <a:r>
              <a:rPr lang="el-GR" b="1" u="sng" dirty="0" smtClean="0">
                <a:solidFill>
                  <a:schemeClr val="accent3">
                    <a:lumMod val="75000"/>
                  </a:schemeClr>
                </a:solidFill>
              </a:rPr>
              <a:t>(ΣΕΠ)</a:t>
            </a:r>
            <a:endParaRPr lang="el-GR" b="1" u="sng" dirty="0">
              <a:solidFill>
                <a:schemeClr val="accent3">
                  <a:lumMod val="75000"/>
                </a:schemeClr>
              </a:solidFill>
            </a:endParaRPr>
          </a:p>
        </p:txBody>
      </p:sp>
      <p:sp>
        <p:nvSpPr>
          <p:cNvPr id="3" name="Υπότιτλος 2"/>
          <p:cNvSpPr>
            <a:spLocks noGrp="1"/>
          </p:cNvSpPr>
          <p:nvPr>
            <p:ph type="subTitle" idx="1"/>
          </p:nvPr>
        </p:nvSpPr>
        <p:spPr>
          <a:xfrm>
            <a:off x="4572000" y="2492896"/>
            <a:ext cx="3672408" cy="3456384"/>
          </a:xfrm>
        </p:spPr>
        <p:txBody>
          <a:bodyPr>
            <a:normAutofit fontScale="70000" lnSpcReduction="20000"/>
          </a:bodyPr>
          <a:lstStyle/>
          <a:p>
            <a:pPr algn="just"/>
            <a:r>
              <a:rPr lang="el-GR" b="1" dirty="0" smtClean="0">
                <a:solidFill>
                  <a:srgbClr val="002060"/>
                </a:solidFill>
              </a:rPr>
              <a:t>Το σχολείο μας, συναισθανόμενο τα οικονομικά προβλήματα, τις οικογενειακές υποχρεώσεις και τα κοινωνικά αδιέξοδα που προβληματίζουν μεγάλο μέρος του μαθητικού μας πληθυσμού, έκρινε σκόπιμη την επικοινωνία με </a:t>
            </a:r>
            <a:r>
              <a:rPr lang="el-GR" b="1" dirty="0" smtClean="0">
                <a:solidFill>
                  <a:srgbClr val="002060"/>
                </a:solidFill>
              </a:rPr>
              <a:t>τον ΚΕΣΥΠ, </a:t>
            </a:r>
            <a:r>
              <a:rPr lang="el-GR" b="1" dirty="0" smtClean="0">
                <a:solidFill>
                  <a:srgbClr val="002060"/>
                </a:solidFill>
              </a:rPr>
              <a:t>προκειμένου να γίνει ενημέρωση σχετικά με τις προοπτικές και τις δυνατότητες που έχει σήμερα κάθε απόφοιτος του Εσπερινού Γυμνασίου στον επαγγελματικό στίβο ή στον εκπαιδευτικό τομέα. Εκπρόσωπος </a:t>
            </a:r>
            <a:r>
              <a:rPr lang="el-GR" b="1" dirty="0" smtClean="0">
                <a:solidFill>
                  <a:srgbClr val="002060"/>
                </a:solidFill>
              </a:rPr>
              <a:t>του ΚΕΣΥΠ </a:t>
            </a:r>
            <a:r>
              <a:rPr lang="el-GR" b="1" dirty="0" smtClean="0">
                <a:solidFill>
                  <a:srgbClr val="002060"/>
                </a:solidFill>
              </a:rPr>
              <a:t>φιλοξενήθηκε στους χώρους του σχολείου μας </a:t>
            </a:r>
            <a:r>
              <a:rPr lang="el-GR" b="1" dirty="0" smtClean="0">
                <a:solidFill>
                  <a:srgbClr val="002060"/>
                </a:solidFill>
              </a:rPr>
              <a:t>την</a:t>
            </a:r>
            <a:r>
              <a:rPr lang="el-GR" b="1" dirty="0" smtClean="0">
                <a:solidFill>
                  <a:srgbClr val="002060"/>
                </a:solidFill>
              </a:rPr>
              <a:t> </a:t>
            </a:r>
            <a:r>
              <a:rPr lang="el-GR" b="1" dirty="0" smtClean="0">
                <a:solidFill>
                  <a:srgbClr val="002060"/>
                </a:solidFill>
              </a:rPr>
              <a:t>Τετάρτη, 24 Απριλίου,</a:t>
            </a:r>
            <a:r>
              <a:rPr lang="el-GR" b="1" dirty="0" smtClean="0">
                <a:solidFill>
                  <a:srgbClr val="002060"/>
                </a:solidFill>
              </a:rPr>
              <a:t> </a:t>
            </a:r>
            <a:r>
              <a:rPr lang="el-GR" b="1" dirty="0" smtClean="0">
                <a:solidFill>
                  <a:srgbClr val="002060"/>
                </a:solidFill>
              </a:rPr>
              <a:t>και συζήτησε με τους τελειόφοιτους (Γ’ Γυμνασίου) θέματα και αντικείμενα που άπτονται των ενδιαφερόντων, των προσδοκιών και των μελλοντικών αναζητήσεών τους. </a:t>
            </a:r>
            <a:endParaRPr lang="el-GR" b="1" dirty="0">
              <a:solidFill>
                <a:srgbClr val="002060"/>
              </a:solidFill>
            </a:endParaRPr>
          </a:p>
        </p:txBody>
      </p:sp>
      <p:pic>
        <p:nvPicPr>
          <p:cNvPr id="4" name="3 - Εικόνα" descr="C:\Users\Εσπερινό\AppData\Local\Temp\finding-a-job11.jpg"/>
          <p:cNvPicPr/>
          <p:nvPr/>
        </p:nvPicPr>
        <p:blipFill>
          <a:blip r:embed="rId3" cstate="print"/>
          <a:srcRect/>
          <a:stretch>
            <a:fillRect/>
          </a:stretch>
        </p:blipFill>
        <p:spPr bwMode="auto">
          <a:xfrm>
            <a:off x="1259632" y="2852936"/>
            <a:ext cx="2286000" cy="1714500"/>
          </a:xfrm>
          <a:prstGeom prst="rect">
            <a:avLst/>
          </a:prstGeom>
          <a:noFill/>
          <a:ln w="9525">
            <a:noFill/>
            <a:miter lim="800000"/>
            <a:headEnd/>
            <a:tailEnd/>
          </a:ln>
        </p:spPr>
      </p:pic>
    </p:spTree>
    <p:extLst>
      <p:ext uri="{BB962C8B-B14F-4D97-AF65-F5344CB8AC3E}">
        <p14:creationId xmlns:p14="http://schemas.microsoft.com/office/powerpoint/2010/main" xmlns="" val="302675618"/>
      </p:ext>
    </p:extLst>
  </p:cSld>
  <p:clrMapOvr>
    <a:masterClrMapping/>
  </p:clrMapOvr>
  <mc:AlternateContent xmlns:mc="http://schemas.openxmlformats.org/markup-compatibility/2006">
    <mc:Choice xmlns:p14="http://schemas.microsoft.com/office/powerpoint/2010/main" xmlns="" Requires="p14">
      <p:transition spd="slow" p14:dur="4400">
        <p14:honeycomb/>
        <p:sndAc>
          <p:stSnd>
            <p:snd r:embed="rId4" name="chimes.wav"/>
          </p:stSnd>
        </p:sndAc>
      </p:transition>
    </mc:Choice>
    <mc:Fallback>
      <p:transition spd="slow">
        <p:fade/>
        <p:sndAc>
          <p:stSnd>
            <p:snd r:embed="rId2" name="chimes.wav"/>
          </p:stSnd>
        </p:sndAc>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normAutofit fontScale="90000"/>
          </a:bodyPr>
          <a:lstStyle/>
          <a:p>
            <a:pPr algn="ctr"/>
            <a:r>
              <a:rPr lang="el-GR" dirty="0" smtClean="0"/>
              <a:t>ΠΡΟΓΡΑΜΜΑ ΠΟΛΙΤΙΣΤΙΚΩΝ ΔΡΑΣΕΩΝ</a:t>
            </a:r>
            <a:endParaRPr lang="el-GR" dirty="0"/>
          </a:p>
        </p:txBody>
      </p:sp>
      <p:sp>
        <p:nvSpPr>
          <p:cNvPr id="3" name="Θέση περιεχομένου 2"/>
          <p:cNvSpPr>
            <a:spLocks noGrp="1"/>
          </p:cNvSpPr>
          <p:nvPr>
            <p:ph idx="1"/>
          </p:nvPr>
        </p:nvSpPr>
        <p:spPr/>
        <p:txBody>
          <a:bodyPr/>
          <a:lstStyle/>
          <a:p>
            <a:r>
              <a:rPr lang="en-US" sz="1500" dirty="0" smtClean="0"/>
              <a:t> </a:t>
            </a:r>
            <a:r>
              <a:rPr lang="el-GR" sz="1500" dirty="0" smtClean="0"/>
              <a:t>Στο πλαίσιο του προγράμματος «Το Σύγχρονο Πολιτιστικό και Τεχνολογικό Πρόσωπο της Αθήνας» διοργανώθηκαν οι εξής πολιτιστικές επισκέψεις:</a:t>
            </a:r>
          </a:p>
          <a:p>
            <a:r>
              <a:rPr lang="el-GR" sz="1500" dirty="0" smtClean="0"/>
              <a:t>α) Εταιρεία «Πήγασος» (εφημερίδα «Έθνος» και ραδιοφωνικός σταθμός </a:t>
            </a:r>
            <a:r>
              <a:rPr lang="en-US" sz="1500" dirty="0" smtClean="0"/>
              <a:t>Central FM</a:t>
            </a:r>
          </a:p>
          <a:p>
            <a:r>
              <a:rPr lang="el-GR" sz="1500" dirty="0" smtClean="0"/>
              <a:t>β</a:t>
            </a:r>
            <a:r>
              <a:rPr lang="el-GR" sz="1500" dirty="0" smtClean="0"/>
              <a:t>) Μουσείο Ακρόπολης</a:t>
            </a:r>
          </a:p>
          <a:p>
            <a:r>
              <a:rPr lang="el-GR" sz="1500" dirty="0" smtClean="0"/>
              <a:t>γ</a:t>
            </a:r>
            <a:r>
              <a:rPr lang="el-GR" sz="1500" dirty="0" smtClean="0"/>
              <a:t>) </a:t>
            </a:r>
            <a:r>
              <a:rPr lang="el-GR" sz="1500" dirty="0" err="1" smtClean="0"/>
              <a:t>Ευγενίδειο</a:t>
            </a:r>
            <a:r>
              <a:rPr lang="el-GR" sz="1500" dirty="0" smtClean="0"/>
              <a:t> Ίδρυμα- Πλανητάριο</a:t>
            </a:r>
          </a:p>
          <a:p>
            <a:r>
              <a:rPr lang="el-GR" sz="1500" dirty="0" smtClean="0"/>
              <a:t>δ</a:t>
            </a:r>
            <a:r>
              <a:rPr lang="el-GR" sz="1500" dirty="0" smtClean="0"/>
              <a:t>) Ι.Ν Αγίου Νικολάου Παλλήνης (λεγόμενο και «Εκκλησάκι του Παπαδιαμάντη»</a:t>
            </a:r>
          </a:p>
          <a:p>
            <a:r>
              <a:rPr lang="el-GR" sz="1500" dirty="0" smtClean="0"/>
              <a:t>ε</a:t>
            </a:r>
            <a:r>
              <a:rPr lang="el-GR" sz="1500" dirty="0" smtClean="0"/>
              <a:t>) Θέατρο «Ακάδημος»- παρακολούθηση θεατρικής παράστασης «</a:t>
            </a:r>
            <a:r>
              <a:rPr lang="en-US" sz="1500" dirty="0" smtClean="0"/>
              <a:t>La </a:t>
            </a:r>
            <a:r>
              <a:rPr lang="en-US" sz="1500" dirty="0" err="1" smtClean="0"/>
              <a:t>Nonna</a:t>
            </a:r>
            <a:r>
              <a:rPr lang="el-GR" sz="1500" dirty="0" smtClean="0"/>
              <a:t>»</a:t>
            </a:r>
          </a:p>
          <a:p>
            <a:endParaRPr lang="el-GR" sz="1600" dirty="0" smtClean="0"/>
          </a:p>
          <a:p>
            <a:endParaRPr lang="el-GR" dirty="0"/>
          </a:p>
        </p:txBody>
      </p:sp>
      <p:pic>
        <p:nvPicPr>
          <p:cNvPr id="5" name="4 - Εικόνα" descr="https://encrypted-tbn3.gstatic.com/images?q=tbn:ANd9GcT2Oe4Ya9xYzx6MRK_jNERme1LcX_Gpg4zYIWN6DssOIj52htCQpw"/>
          <p:cNvPicPr/>
          <p:nvPr/>
        </p:nvPicPr>
        <p:blipFill>
          <a:blip r:embed="rId3" cstate="print"/>
          <a:srcRect t="12460"/>
          <a:stretch>
            <a:fillRect/>
          </a:stretch>
        </p:blipFill>
        <p:spPr bwMode="auto">
          <a:xfrm>
            <a:off x="3491880" y="5045658"/>
            <a:ext cx="2278385" cy="1368849"/>
          </a:xfrm>
          <a:prstGeom prst="rect">
            <a:avLst/>
          </a:prstGeom>
          <a:noFill/>
          <a:ln w="9525">
            <a:noFill/>
            <a:miter lim="800000"/>
            <a:headEnd/>
            <a:tailEnd/>
          </a:ln>
        </p:spPr>
      </p:pic>
    </p:spTree>
    <p:extLst>
      <p:ext uri="{BB962C8B-B14F-4D97-AF65-F5344CB8AC3E}">
        <p14:creationId xmlns:p14="http://schemas.microsoft.com/office/powerpoint/2010/main" xmlns="" val="1646211612"/>
      </p:ext>
    </p:extLst>
  </p:cSld>
  <p:clrMapOvr>
    <a:masterClrMapping/>
  </p:clrMapOvr>
  <mc:AlternateContent xmlns:mc="http://schemas.openxmlformats.org/markup-compatibility/2006">
    <mc:Choice xmlns:p14="http://schemas.microsoft.com/office/powerpoint/2010/main" xmlns="" Requires="p14">
      <p:transition spd="slow" p14:dur="2500">
        <p:checker/>
        <p:sndAc>
          <p:stSnd>
            <p:snd r:embed="rId4" name="drumroll.wav"/>
          </p:stSnd>
        </p:sndAc>
      </p:transition>
    </mc:Choice>
    <mc:Fallback>
      <p:transition spd="slow">
        <p:checker/>
        <p:sndAc>
          <p:stSnd>
            <p:snd r:embed="rId2" name="drumroll.wav"/>
          </p:stSnd>
        </p:sndAc>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normAutofit fontScale="90000"/>
          </a:bodyPr>
          <a:lstStyle/>
          <a:p>
            <a:pPr algn="ctr"/>
            <a:r>
              <a:rPr lang="el-GR" b="1" dirty="0" smtClean="0">
                <a:solidFill>
                  <a:schemeClr val="accent6">
                    <a:lumMod val="75000"/>
                  </a:schemeClr>
                </a:solidFill>
              </a:rPr>
              <a:t>ΔΡΑΣΗ- ΠΑΡΕΜΒΑΣΗ ΚΟΙΝΩΝΙΚΗΣ ΠΡΟΝΟΙΑΣ</a:t>
            </a:r>
            <a:endParaRPr lang="el-GR" b="1" dirty="0">
              <a:solidFill>
                <a:schemeClr val="accent6">
                  <a:lumMod val="75000"/>
                </a:schemeClr>
              </a:solidFill>
            </a:endParaRPr>
          </a:p>
        </p:txBody>
      </p:sp>
      <p:sp>
        <p:nvSpPr>
          <p:cNvPr id="3" name="2 - Θέση περιεχομένου"/>
          <p:cNvSpPr>
            <a:spLocks noGrp="1"/>
          </p:cNvSpPr>
          <p:nvPr>
            <p:ph idx="1"/>
          </p:nvPr>
        </p:nvSpPr>
        <p:spPr>
          <a:xfrm>
            <a:off x="1043492" y="2323652"/>
            <a:ext cx="7056900" cy="3508977"/>
          </a:xfrm>
          <a:ln/>
        </p:spPr>
        <p:style>
          <a:lnRef idx="1">
            <a:schemeClr val="accent5"/>
          </a:lnRef>
          <a:fillRef idx="2">
            <a:schemeClr val="accent5"/>
          </a:fillRef>
          <a:effectRef idx="1">
            <a:schemeClr val="accent5"/>
          </a:effectRef>
          <a:fontRef idx="minor">
            <a:schemeClr val="dk1"/>
          </a:fontRef>
        </p:style>
        <p:txBody>
          <a:bodyPr/>
          <a:lstStyle/>
          <a:p>
            <a:pPr algn="just"/>
            <a:r>
              <a:rPr lang="el-GR" dirty="0" smtClean="0">
                <a:solidFill>
                  <a:schemeClr val="accent1">
                    <a:lumMod val="75000"/>
                  </a:schemeClr>
                </a:solidFill>
              </a:rPr>
              <a:t>Οι μαθητές μας, λίγο πριν τα Χριστούγεννα και μετά από ομόφωνη απόφαση, συγκέντρωσαν τρόφιμα και άλλα είδη πρώτης ανάγκης, τα οποία παράδωσαν στη συνέχεια στο «Κοινωνικό Παντοπωλείο» της Παλλήνης.</a:t>
            </a:r>
            <a:endParaRPr lang="el-GR" dirty="0">
              <a:solidFill>
                <a:schemeClr val="accent1">
                  <a:lumMod val="75000"/>
                </a:schemeClr>
              </a:solidFill>
            </a:endParaRPr>
          </a:p>
        </p:txBody>
      </p:sp>
      <p:pic>
        <p:nvPicPr>
          <p:cNvPr id="4" name="3 - Εικόνα" descr="http://1.bp.blogspot.com/-frL4kOTPxJQ/UKp6mOMrGsI/AAAAAAAABRg/WZc_X9qW9c4/s320/Koinoniko+Pantopoleio+logo+fonto.jpg"/>
          <p:cNvPicPr/>
          <p:nvPr/>
        </p:nvPicPr>
        <p:blipFill>
          <a:blip r:embed="rId2" cstate="print"/>
          <a:srcRect/>
          <a:stretch>
            <a:fillRect/>
          </a:stretch>
        </p:blipFill>
        <p:spPr bwMode="auto">
          <a:xfrm>
            <a:off x="2987824" y="4797152"/>
            <a:ext cx="3048000"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t>ΠΕΡΙΒΑΛΛΟΝΤΙΚΗ ΕΚΠΑΙΔΕΥΣΗ: «Ο ΡΟΛΟΣ ΤΗΣ ΑΝΑΚΥΚΛΩΣΗΣ ΣΤΟ ΣΥΓΧΡΟΝΟ ΣΧΟΛΕΙΟ»</a:t>
            </a:r>
            <a:endParaRPr lang="el-GR" dirty="0"/>
          </a:p>
        </p:txBody>
      </p:sp>
      <p:sp>
        <p:nvSpPr>
          <p:cNvPr id="3" name="2 - Τίτλος"/>
          <p:cNvSpPr>
            <a:spLocks noGrp="1"/>
          </p:cNvSpPr>
          <p:nvPr>
            <p:ph type="title"/>
          </p:nvPr>
        </p:nvSpPr>
        <p:spPr/>
        <p:txBody>
          <a:bodyPr>
            <a:noAutofit/>
          </a:bodyPr>
          <a:lstStyle/>
          <a:p>
            <a:r>
              <a:rPr lang="el-GR" sz="1800" dirty="0" smtClean="0"/>
              <a:t>Οι μαθητές ενημερώθηκαν για την έννοια, τη σπουδαιότητα και τους τρόπους ανακύκλωσης, καθώς και για τα επαγγέλματα του μέλλοντος που σχετίζονται με τη διαδικασία διαχείρισης των απορριμμάτων.</a:t>
            </a:r>
            <a:endParaRPr lang="el-GR" sz="1800" dirty="0"/>
          </a:p>
        </p:txBody>
      </p:sp>
      <p:sp>
        <p:nvSpPr>
          <p:cNvPr id="4" name="3 - Θέση κειμένου"/>
          <p:cNvSpPr>
            <a:spLocks noGrp="1"/>
          </p:cNvSpPr>
          <p:nvPr>
            <p:ph type="body" sz="half" idx="2"/>
          </p:nvPr>
        </p:nvSpPr>
        <p:spPr/>
        <p:txBody>
          <a:bodyPr/>
          <a:lstStyle/>
          <a:p>
            <a:endParaRPr lang="el-GR" dirty="0"/>
          </a:p>
        </p:txBody>
      </p:sp>
      <p:pic>
        <p:nvPicPr>
          <p:cNvPr id="5" name="irc_mi" descr="http://t0.gstatic.com/images?q=tbn:ANd9GcSybWu89KRQ2Fk4Xap_Z0M0m7mOuLFsRCIPyNoA9AHYmyOt3mD4hA"/>
          <p:cNvPicPr/>
          <p:nvPr/>
        </p:nvPicPr>
        <p:blipFill>
          <a:blip r:embed="rId2" cstate="print"/>
          <a:srcRect/>
          <a:stretch>
            <a:fillRect/>
          </a:stretch>
        </p:blipFill>
        <p:spPr bwMode="auto">
          <a:xfrm>
            <a:off x="5292080" y="4149080"/>
            <a:ext cx="2330796" cy="1512168"/>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ΠΡΟΓΡΑΜΜΑ ΚΑΤΑΠΟΛΕΜΗΣΗΣ ΤΗΣ ΕΝΔΟΣΧΟΛΙΚΗΣ ΒΙΑΣ: «Η ΓΝΩΣΗ ΜΑΣ </a:t>
            </a:r>
            <a:r>
              <a:rPr lang="en-US" dirty="0" smtClean="0"/>
              <a:t>”</a:t>
            </a:r>
            <a:r>
              <a:rPr lang="el-GR" dirty="0" smtClean="0"/>
              <a:t>ΓΡΟΘΙΑ</a:t>
            </a:r>
            <a:r>
              <a:rPr lang="en-US" dirty="0" smtClean="0"/>
              <a:t>”</a:t>
            </a:r>
            <a:r>
              <a:rPr lang="el-GR" dirty="0" smtClean="0"/>
              <a:t> ΣΤΗ ΒΙΑ ΜΕΣΑ ΣΤΟ ΣΧΟΛΕΙΟ»</a:t>
            </a:r>
            <a:endParaRPr lang="el-GR" dirty="0"/>
          </a:p>
        </p:txBody>
      </p:sp>
      <p:sp>
        <p:nvSpPr>
          <p:cNvPr id="4" name="3 - Θέση κειμένου"/>
          <p:cNvSpPr>
            <a:spLocks noGrp="1"/>
          </p:cNvSpPr>
          <p:nvPr>
            <p:ph type="body" sz="half" idx="2"/>
          </p:nvPr>
        </p:nvSpPr>
        <p:spPr/>
        <p:txBody>
          <a:bodyPr/>
          <a:lstStyle/>
          <a:p>
            <a:r>
              <a:rPr lang="el-GR" dirty="0" smtClean="0"/>
              <a:t>Παρακολουθήσαμε την ταινία «Ίσως Αύριο» και κατόπιν ακολούθησε συζήτηση για τα μηνύματά της.</a:t>
            </a:r>
            <a:endParaRPr lang="el-GR" dirty="0"/>
          </a:p>
        </p:txBody>
      </p:sp>
      <p:pic>
        <p:nvPicPr>
          <p:cNvPr id="5" name="irc_mi" descr="https://encrypted-tbn1.gstatic.com/images?q=tbn:ANd9GcRAdF3e_ES5TI55QUtzumVobmaGBnK6Mi57qh0YOPfgMGL2Dj0Sng"/>
          <p:cNvPicPr>
            <a:picLocks noGrp="1"/>
          </p:cNvPicPr>
          <p:nvPr>
            <p:ph type="pic" idx="1"/>
          </p:nvPr>
        </p:nvPicPr>
        <p:blipFill>
          <a:blip r:embed="rId2" cstate="print"/>
          <a:srcRect l="4023" r="4023"/>
          <a:stretch>
            <a:fillRect/>
          </a:stretch>
        </p:blipFill>
        <p:spPr bwMode="auto">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200</TotalTime>
  <Words>657</Words>
  <Application>Microsoft Office PowerPoint</Application>
  <PresentationFormat>Προβολή στην οθόνη (4:3)</PresentationFormat>
  <Paragraphs>43</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Austin</vt:lpstr>
      <vt:lpstr>ΕΣΠΕΡΙΝΟ ΓΥΜΝΑΣΙΟ ΠΑΛΛΗΝΗΣ</vt:lpstr>
      <vt:lpstr>ΠΡΟΓΡΑΜΜΑΤΑ ΚΑΙ ΔΡΑΣΕΙΣ ΕΚΤΟΣ ΤΟΥ ΑΝΑΛΥΤΙΚΟΥ ΠΡΟΓΡΑΜΜΑΤΟΣ</vt:lpstr>
      <vt:lpstr>ΑΓΩΓΗ ΥΓΕΙΑΣ</vt:lpstr>
      <vt:lpstr>ΔΕΥΤΕΡΗ ΔΡΑΣΗ:</vt:lpstr>
      <vt:lpstr>ΣΧΟΛΙΚΟΣ ΕΠΑΓΓΕΛΜΑΤΙΚΟΣ ΠΡΟΣΑΝΑΤΟΛΙΣΜΟΣ  (ΣΕΠ)</vt:lpstr>
      <vt:lpstr>ΠΡΟΓΡΑΜΜΑ ΠΟΛΙΤΙΣΤΙΚΩΝ ΔΡΑΣΕΩΝ</vt:lpstr>
      <vt:lpstr>ΔΡΑΣΗ- ΠΑΡΕΜΒΑΣΗ ΚΟΙΝΩΝΙΚΗΣ ΠΡΟΝΟΙΑΣ</vt:lpstr>
      <vt:lpstr>Οι μαθητές ενημερώθηκαν για την έννοια, τη σπουδαιότητα και τους τρόπους ανακύκλωσης, καθώς και για τα επαγγέλματα του μέλλοντος που σχετίζονται με τη διαδικασία διαχείρισης των απορριμμάτων.</vt:lpstr>
      <vt:lpstr>ΠΡΟΓΡΑΜΜΑ ΚΑΤΑΠΟΛΕΜΗΣΗΣ ΤΗΣ ΕΝΔΟΣΧΟΛΙΚΗΣ ΒΙΑΣ: «Η ΓΝΩΣΗ ΜΑΣ ”ΓΡΟΘΙΑ” ΣΤΗ ΒΙΑ ΜΕΣΑ ΣΤΟ ΣΧΟΛΕΙΟ»</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ΕΣΠΕΡΙΝΟ ΓΥΜΝΑΣΙΟ ΠΑΛΛΗΝΗΣ</dc:title>
  <dc:creator>Nasakis</dc:creator>
  <cp:lastModifiedBy>Εσπερινό</cp:lastModifiedBy>
  <cp:revision>18</cp:revision>
  <dcterms:created xsi:type="dcterms:W3CDTF">2013-06-19T09:38:03Z</dcterms:created>
  <dcterms:modified xsi:type="dcterms:W3CDTF">2013-06-28T17:41:22Z</dcterms:modified>
</cp:coreProperties>
</file>